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6699"/>
    <a:srgbClr val="CC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92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962D3-694D-4275-A04F-065D021EC36D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F73DFF-6308-48A2-BEB1-5830F5905F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4416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B5C800-E3B4-4DD4-A08C-F639D4CC0408}" type="datetimeFigureOut">
              <a:rPr lang="ru-RU" smtClean="0"/>
              <a:pPr/>
              <a:t>23.07.2017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6676B4-1C48-46EC-A350-60B9E579379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0%D0%BE%D1%81%D1%81%D0%B8%D0%B9%D1%81%D0%BA%D0%B0%D1%8F_%D0%B8%D0%BC%D0%BF%D0%B5%D1%80%D0%B8%D1%8F" TargetMode="External"/><Relationship Id="rId13" Type="http://schemas.openxmlformats.org/officeDocument/2006/relationships/hyperlink" Target="http://ru.wikipedia.org/wiki/%D0%9C%D0%BE%D1%81%D0%BA%D0%BE%D0%B2%D1%81%D0%BA%D0%B0%D1%8F_%D0%B3%D1%83%D0%B1%D0%B5%D1%80%D0%BD%D0%B8%D1%8F" TargetMode="External"/><Relationship Id="rId3" Type="http://schemas.openxmlformats.org/officeDocument/2006/relationships/image" Target="../media/image11.jpeg"/><Relationship Id="rId7" Type="http://schemas.openxmlformats.org/officeDocument/2006/relationships/hyperlink" Target="http://ru.wikipedia.org/wiki/%D0%A2%D0%BE%D0%B1%D0%BE%D0%BB%D1%8C%D1%81%D0%BA%D0%B0%D1%8F_%D0%B3%D1%83%D0%B1%D0%B5%D1%80%D0%BD%D0%B8%D1%8F" TargetMode="External"/><Relationship Id="rId12" Type="http://schemas.openxmlformats.org/officeDocument/2006/relationships/hyperlink" Target="http://ru.wikipedia.org/wiki/%D0%90%D0%B1%D1%80%D0%B0%D0%BC%D1%86%D0%B5%D0%B2%D0%BE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F%D0%BB%D1%83%D1%82%D0%BE%D1%80%D0%BE%D0%B2%D1%81%D0%BA" TargetMode="External"/><Relationship Id="rId11" Type="http://schemas.openxmlformats.org/officeDocument/2006/relationships/hyperlink" Target="http://ru.wikipedia.org/wiki/1918_%D0%B3%D0%BE%D0%B4" TargetMode="External"/><Relationship Id="rId5" Type="http://schemas.openxmlformats.org/officeDocument/2006/relationships/hyperlink" Target="http://ru.wikipedia.org/wiki/1841_%D0%B3%D0%BE%D0%B4" TargetMode="External"/><Relationship Id="rId15" Type="http://schemas.openxmlformats.org/officeDocument/2006/relationships/hyperlink" Target="http://ru.wikipedia.org/wiki/%D0%9C%D0%BE%D1%81%D0%BA%D0%BE%D0%B2%D1%81%D0%BA%D0%B0%D1%8F_%D0%BE%D0%B1%D0%BB%D0%B0%D1%81%D1%82%D1%8C" TargetMode="External"/><Relationship Id="rId10" Type="http://schemas.openxmlformats.org/officeDocument/2006/relationships/hyperlink" Target="http://ru.wikipedia.org/wiki/6_%D0%B0%D0%BF%D1%80%D0%B5%D0%BB%D1%8F" TargetMode="External"/><Relationship Id="rId4" Type="http://schemas.openxmlformats.org/officeDocument/2006/relationships/hyperlink" Target="http://ru.wikipedia.org/wiki/15_%D0%BE%D0%BA%D1%82%D1%8F%D0%B1%D1%80%D1%8F" TargetMode="External"/><Relationship Id="rId9" Type="http://schemas.openxmlformats.org/officeDocument/2006/relationships/hyperlink" Target="http://ru.wikipedia.org/wiki/%D0%A2%D1%8E%D0%BC%D0%B5%D0%BD%D1%81%D0%BA%D0%B0%D1%8F_%D0%BE%D0%B1%D0%BB%D0%B0%D1%81%D1%82%D1%8C" TargetMode="External"/><Relationship Id="rId14" Type="http://schemas.openxmlformats.org/officeDocument/2006/relationships/hyperlink" Target="http://ru.wikipedia.org/wiki/%D0%A1%D0%BE%D0%B2%D0%B5%D1%82%D1%81%D0%BA%D0%B0%D1%8F_%D0%A0%D0%BE%D1%81%D1%81%D0%B8%D1%8F_(%D0%B3%D0%BE%D1%81%D1%83%D0%B4%D0%B0%D1%80%D1%81%D1%82%D0%B2%D0%BE)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811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u.wikipedia.org/wiki/1877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589151"/>
            <a:ext cx="7851648" cy="1828800"/>
          </a:xfrm>
        </p:spPr>
        <p:txBody>
          <a:bodyPr/>
          <a:lstStyle/>
          <a:p>
            <a:pPr algn="ctr"/>
            <a:r>
              <a:rPr lang="ru-RU" dirty="0" smtClean="0"/>
              <a:t>Железная дорога Мамоновых</a:t>
            </a:r>
            <a:endParaRPr lang="ru-RU" dirty="0"/>
          </a:p>
        </p:txBody>
      </p:sp>
      <p:pic>
        <p:nvPicPr>
          <p:cNvPr id="1026" name="Picture 2" descr="http://t0.gstatic.com/images?q=tbn:ANd9GcRsM0jQK2h4-eTde6dI5HUXgYCKDS79xja4AWXFQYXv4Us-aTF9v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437112"/>
            <a:ext cx="2362200" cy="193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data:image/jpeg;base64,/9j/4AAQSkZJRgABAQAAAQABAAD/2wCEAAkGBhQSERUUExMWFRUVFxYVFhUWFRgXGBgYFRgXGBUVFxgYHCYeFxkjGRYUHy8gIycpLCwsFR4xNTAqNSYrLCkBCQoKDgwOGg8PGikfHCQpLCksLCksLCwpLCwpLCksLCksLCkpLCkpLCwpLCwpKSksKSwpLCwpKikpKSksKSwsKf/AABEIAMIBAwMBIgACEQEDEQH/xAAcAAACAgMBAQAAAAAAAAAAAAADBAIFAAEGBwj/xABHEAABAwIDBQUFBQUFBgcAAAABAAIRAyEEMUEFElFhcQYigZGhEzKxwdFCUnLh8BQjYqLxFTNTgpIHFkOD0uIkc5OjsrPT/8QAGgEAAwEBAQEAAAAAAAAAAAAAAAECAwQFBv/EACkRAAICAgICAgEEAgMAAAAAAAABAhEDEiExQVEEE2EUIiORBXEygaH/2gAMAwEAAhEDEQA/ALjZ7bOPJG2VTaWGRfff8ShYEdx3UIGDxRDOI3nX/wAxXVV5GYXUEP18Aw5WVRicFuSZ3RnIy6kZKzbigc1z+2Notq1RQ3i2mCBUfmCbwwRzHn0Wuzj2Z6qXQpRpPru3y0mmyd0CxceJB/XqrncBy8sj5I9HFsA3aTHviwDGGLczAHisbQxDyS+mxgBhoc4k/i7vjqFMctFPGbo4CWybH5cFA4M+KIcNVFvbW4BoHhvO3ipU8Ew++Xn8b3R6ENVfZIWiEKpDfeIHUgJd+IYciSeLAT4WELoaezabfdY0dGj4qNSg0mAJPoOp06Zo+32L6/Rz7q7o9x3Uw0eMkkKLX1N6CaYBBDRLnGRczETaeGWq6D+xgczPw8kCpsgj3b8Ry5cD6Jbp+Q0aKv2Dzm//AEtA+Mrf7Lxc49XH4CArEYMn6KBwy0uLJqQqykAIGSluJyjhwmhhbaIc0g0sqm05WzRKuaWAnRGGzwM1LzIpYih9geBQ34bw+flkea6Co1oFkAYQOMbs68ELJfYvrKelz0i/1+uXRPCmSJbc6g6hWA2cIuPyUDTLDH2dI+X08uCh5LLUKE2Ma4WGeaD+zFkubn8Y4/VWBw5B32iQfeHHn1/XUjaQIB0T3Fqczii5tJ24DJhrRexe8N3THAv8uiv8Hs+DdOP2XvhrgQ2HNcNJIuGmdJKsKMEA+hEGRmCFLy+hqAFtIAQRIOhuFV47sw1w/dwIyY6d0fgcO9SP4bcirzdWieCzbs0SOYw21q9B25UDnjINeQKlv8N/u1Rys7kug2btenWncdcZtNnN4y03CJWwzXtLXtDmnMESFQ4/s2bOpEmMg5xD2/8Al1c/B0jokB1TQFP2QK5DZ/aKrTduVWuqbufd3azRxczKoP4mErpMBtSnWE03hw1jMciMx4qbGTdhwsRyFiew6OVwzYpu6/JCwVSKYyvP/wAijUD3CZ1VTXxwpUgczk1upJyCuP8AzkzOXEUD2vjCIpUv7x/8o1dy/JNbOw4osDG6XJ4nihbI2cWgvfBqvu4zl/COlv0FZCidQt17Zlz4DMcDeSiOqmM0o6kRkoku5papj2DuurDB0A5gHCen6yVZRJc4CczC6bD4NgiCfNZZXqqNcavkRfsTRry3W3LSOfKEscKWi4gcRl9R+rromMBySe1KZ3Rw5LnU3Zs48FKGmbXnJY+Wm9pup/s2oseWXiFGq0x3shqJI4dQtrMqBb4yidRyOv18StzGk84v+aKaFvUfJbboUf6AEGg3U2OhY9uosf1msbUOoHyRYBxiOSKzEDVAhbAUjGIatODdELdlSFLmkMM2qtm+gS7qZ0hKPp1ZP73dGgaxsgdXTPkgBupRLAXDLUfr4/HTdCgIL2+4T3hw5hUu0dnPJpltSq8Nf3274bLSDlu7oBDg0ojNmsF/2dxP8bmPnP79Q8T5+KOQLxuOoNHeq0xE+89ozuDcpJ23aDXktqBwdnuNc+Hfe7oOdpVdhMXRpVDLBS3olpa1u6RaWkC7TyJVxUrTz5cRwS5CyB2rPu0a55+y3R/7hahOxdc+7h4/HUY30YXJijtak2WvqMEZEuAkaTzGXkmGbQpOEtLnfhY9w8wIRY6Et/EnJtBvV9R/wY34qGIwOKcwgV6bCci2ibcfeqGUzV2nFRtNtJ5c4ONy1sBsTMmRnwRH1av3abernO9AB8UWBz9DshVJBxGMfVGjQxog6FpMlp5i9lPE9nalN3tKTnOOe80gVhyMwysORg801tPDVqrC0Yg051ZTAtwEuJ8ZSWzeznsSS7EVqpOj328gnQrA0+2lQCN6g6Lbzi+mTHFkd0rFfUabWtAa0ACwELE9RWc97CsG1He0G5csbu3EZ3GfikNm7Pe4sq1SCQ0bjBk2dScicv0FfYh0Uz4/NAojujoPgrxcybIycJGAKftSshYulmBIEHNaJjIrFsFIdjmzXNMgi+cq2p7uRKoab4MjNP0a+91XNkj5N8cvBc03xkmqdWRBVEZHFRfUMZlYaWbbUXjsG2Z3QlsRRYBwVYzGvFg42W6mLe7M+iagxOSB7UwbZBpug8Gmx6hVzXObmDbXMfkrItKj7NaxdIzasQNcrYr8k2cMNPKJHl/RaYA3MR6jzV7L0Tq/YGlWvby+iYDp18Eu9l7BZ7EqXXgascpsJWzKXp1S3Pz+qcY8H6rNloAHIjCNStsphScwckWFAnRoVtlXitigFv2QTsVAK+Fa8QQPj+hyQsKPZxTNgbMOnHdPA5x+peAWnUgQQbg6IArqtYNgNaDVPeAAA5EuP2W558bJ/D4V1QDfquPFjXFg5i3ePiUls/DikTTOveDybv0vOo7uuthBs9vbhkZZO5cHfI/kl2MLQwzWO7jGt6D4nXxRMQyeCh7RbNRAxYgrUlGhQqOVpkEViASVtVRNlNtD3DfQ/NXNLZ7S1vGBPkqjaH92R+unRW7Kxt0hZRb5o0aXkt9nYVjWwBfUmJPFL4rs8CSWujgItPXgh0cTon8PWMKXKUXaZVRaop8LsQmd/u8P1wQMVs1zOY5LoHPWt/NUs0rJeKNHLFqsNn0N25HRWf7KwS6M0B44KpZdlRKx6uze8oBs6LFs1oCzNCO6tboWhieihvJ8iDCmiewKhTKZYeKTY0hVzIWPpWkJ11MFYMOlsPUrBQOgjlot7vG3w81aexQKgAOSNhainsgtexg2t8EZzIy/JCdU42+HmnYiIN+B/WSK0yoOLeCjvRl+aYDW4EJ4Qfac1hqISAmVoIRqrXtVVE2SxFDfEExqCMweKhQrky1w7wsRoZ1HEFZ7dQrGYIs4ZH4g8kUFhKb47vl04dQiF6T9rvCRYg+II0RG1Z+aqhWMCotOMoW8pNcgCfs1pZvrSVsdFDjCSy/BWj5BVftNsN8vkrEPUQHILha1xKs3YgA55qoEIhqgpyVjTotfbzqoVK0KuFVRdWlRoPYeqViRZRFbupWm9DrY5oPPgLq4wcnSVkymoq2xr2sobigU8WCCS5rTeA4nOLEwJiYySr8Uf8dg/BRLvV0LT6Zp1TM/uhV2PqYKp37TMRvOdE3i9+MZIT8cA2SXT0Px0W8fjNr9zSMJfJSf7U2dJTciOeuVo7fIydPW6fpdoA4ERB81lL4011yax+RB98F4yunKdYcVSUMTvAGQTrH0TVOouaUPZ0Rl6LPEVfLklqzgSgurjjKC+ooSKbCvcgPKF7ZR9stUjNs2W8PLRRFXjb4ea37ULRTEY4rHOjPzUd4dFntOP5IAg6oo+0WOI0QSeNloiGFD1veQZW1QjVYEHebn9ocRxHMfkpMqyN4GR8RmslBJ3TI905jgePQ6/wBUqHY42qiNqhIh8dFIvRQWWH7SFirt9YlqPYDtMd3y+KZ30Dao7o6t+IUN9Z4+UVPga9osFXikq2JDWknICVXYjarKlMjIOFzOR4dfqrfomzomVAZuLZ8uqHtHaFOgP3hgm4aPeI0MaDmYVCyucI0y4OrQDBHdoNIsXg+9UOjTlrwXLYjFl7i4kuLjJcSSSeJKSV9jbo6rFdrZBDWbs6k39FVHazj9uPL5qpoML3botq46AcSsxFVkwzIWk5nmtYy14iZSipcss/7RJ+27w/JP9n9k1sbW9nTmBd73SQwcTe5zga+qo9kYCpiazaVIS9xgcBxcToALyvdNj7LpYDDim2LDee82LnR3nnly0AUTyNebZcYIjg8Bh9n0TECPee73nHmfgBZc3tP/AGgO3i2mwQCR3jw5C3quY7bdqXV3Oaw2AcQOAg94/wARAK5OntB9O280gkm8nPmCrhjhF/ycsznOcl+zhHeYrtMKoirh6VSOIjPgSDCU3sI7OnWok6tO+0c4k/AKowtXebNr8AfEG5SW1cQ9haWuN5tpb+q6ZY4JbLj/AEc8ckpPV8nU0MI2f3WMY46B43D43OnJXWHo1d0b4E/wkEHgbLiKLt+mJgkiZiFOlUqM9xzm/hd8rLOeKUl3ZpDLGPg7eYGouPgVE4hczR7SYhti7eHB7Z9RHxTdPtQ0+/RHWm75Zeq53hkvB0LLFlq+sEJ1VKHHYarANRzIc10Pbq0yLttmnMNgd8gNqU3D7wd8Rmpqux99EPaqbcQULEUCxxGcHOCB1EgSOaEHKuGLkZdWla9ol95ZvIoVhp4WUXP4qErJTAylUMnkfDwRA9AYbnr8gtl+n9EkDDudoM+HzPBScyyXFsv6qW/KYEAd0x9k5cuR+SjWyg3kgDzz8ER10EmLHwPyPNUI1u1BYOaRxc0z4wYWIsrEqHZLa75j8TfiEtia0NPS3VH2s/L8TfiqDHbUBD2zIIgcuK5VNRibSVsT2lVqOZEyGw/8jx18k3sun7FjapANR0igDkCPfruBzaw2bxd+EpXAUBXrbs7rRLnO+5TaJc7yB8SBqpYza9NxLiQGkbrWC+5SZanTtqczxM8VOOLk7YnwhPG4omwcSJJJJkuJzc6cySk6lcmGtAJNhYKxo7Rp5+gb43OqWpY5oqPqOneyYIndnUzyPqulpIzTZKvNNvsm3/xDEyfu9AguomPc9CmWbXbMbp3RzFzzK7n/AGebG/a6vtntilRIIBydUF2jo33uu6h0kCtsv+wHZMYKh7WoP39UAu4sbmGcjkTzgaKn/wBoPajdaabTf7XM5hvQZnwXY9otpikxx4DLidB4leK9oQ57w4mZDpPMmT+uSeGPc/QssuVAqsBWJe6STIqA8+6foki/ePgrDBMDXiYEnORqCEnSpyBcWEZj9aJebKXRf7LqSzx+IafmhbWZIb1+I/JT2W2GZg5ZdBb4IuIZIynX9eErtb/hOOK/mGthVm+yALN6MyMwBA+R81SubVBO7JE6GfQFPYAFjYkjM+vLNU+NtUd1+KxndJm0KuiwwuOqhwDgYkTI/JTqbVuQ5gMGFVU8U4faPmUzi8S4PcMxJgEAqd5UVpG+ixpY9jgSQRuxzztZZ+108w8TzEfRV9DETvAtHuk2EZQdEDFVGlt2m0GzvqE/tfFk/UuaOiZt6rTY8tqOllw0ukERJEGeBTOD7WOeN59Om47u9lBtGrYvcacFzNQS7qGnzA+pUiwsIb93fYY4tPwySlq5VQLZLs7Nm2KLs2vZPCHj5FGY+m73KrDycSw+TlzZxJNMERNs+cIIxZi7PIkfrJOUYryClJ+DsW4CoSAGkzlFx5iyASubo7QDSIL2TFx84KsMLt6oHb4eHkAiHN0PGRJyz5JLG30xuaXaH2zJyifHIIoASdLaLTJNMidWO3hpofqjjFMOTx0cC0/T1WerXZdp9BKhtPT4rReBmQBzUa28GyGl1x7o3gBIkyJECVyG2dpOe7vb7bA7sSBmJuRBUylRSVnVv2lTAkvaAcr5oLdq03ucwOkxnoTwHE5LiKVUEgB0zAPdtn+vNGwVfcfvC0OBjmNI4qPsY9Tt6LZaJaDzn6rEu2u/7IEG4mZveCsWlomiXaNx3D4LknHhca/KF0/aG7DOpGq5ttAkhrBJcQAOpsvOyctI3Gav7nB/x4h0f8mkb/6qkf8ApqhJ5q/7VECs6m092iG0G/8ALHePi8vPiqSlRJK7YKkZssdjdoKmGB9mKd/tOo03kTnDnCQCJBHAlC2ntepiH79V5c48mtAngGgAIDmQ0gEyTcaQMvGVLD0JIsrAa2Xsx9WoxjBLnkNaOZPwX0HsfZTMJhmUmZNEE/eJu53iZXE/7NezRaf2ipTLCBu0w4Qb+/Ug5Who/wAy7PaWL0WUnZaKraJD3EEAjndV1TZ9L/DZ/pCYcUrisSGgknJJNroTSAVNlUv8NnkEi/YWH3i72bbiCOmqYNcvysiU6QGd09pew1XorXbJo5Np+RI+aqdq4BtNpIEQeM8V1LnLn9unuHr9VcckrSslwj3RUbNwweXEzm31DvmFDE7Ba5xO+0eLPnUTGxj73VnxcFbVKxn3j/rd/wDqPgtM02ptEY4rRM5sdnuDx5t+RKlX2A5xmW35k8uCv/a8XfzfWooucOI82/8AWst2Xoihp7BeNAbEWnUQgVeztUtIiZEZLonOb/D/ACfVRlpy3f5Ebj1OZq4JzHMa5sdyL8hGijjy72l8yWGdIqMafp5p/bFqlK4+1w4ckvtcAbpBN24c+O40H5LdO0pf9GDVNr0TaD7PdAJO7wOhjhCWFFwmx006q12T7odOpHgSfmrDePFTOfNeioQ4s5lz3gDuu9eOqJgcU4vcC0gcTrB/r5roSOJHkg4v3Df0KWOf70GWFwZQ08SdwCDZ9om0jPpLfVbftEhoO8c4jP4qzwIBc+YN9QDxTJoNP2W+G6icqlQ4K0c63bhabGDbIFpuBq2eKc/twzLmtqb0gl4a4mDIkmDk4HNWD8JT1YPGP1/RJPo05cCABNuGQ+iSk3Y3GqKw02uqAsIYCZIdpBB7tpjJWmG7PGo+puVGgh5B7pzJcR4c1WYvDggezJBBM7o3raW8PRbfjHCo8tqPYHund3ACBMgTmueTXk1SAV9oOa4jecCMwDrrrxWINXCteS4vMnmsWWyHR1PaGr3CSZvlw5KHYLD+0xbHHKmC7xFh6lR7TUn7veolgJuc1XbI2ucM8lhAlsTE5mdeipRuaQpOuT2LEbOwz+9VpUjOZcxt+p1QBsjZwzpYYddz6ry/H7bdWh73TcQD7s5ZRY2i3FVOLxgeSCAIPvWkei3cadCTs9tobN2fIDaWGJOQApknoNVcYfDUqfuMYz8LWt+AXz5s2o+lWZU3hLHhwiLAZGF1ze3VX/FPkPotIYXPpkTnp4Z6/wC2EZql2jihOa89d22qkf3zlXVe0NRxk1XH/MVr+kftGT+QvTO/9oXZWCGaQmNBmvPztt/33f6ih/2k4/ad5lUviP2R+p/B6KWt6ITq4yJC8+/aidT5oNXFDUgdTCf6T8i/Vfg7qvjG/eA8Qqfab2vG77RovJuDYeK5KrtRg+23zCqn9oXEndYDE3J0BzUPDGHci45ZT6idrhKdOmT+9aZLZ/yzGp4o1XatMH3/AC3/AJM+a88rdoaotDfIn5oP9t1T9oDwCmSg3bbKW6VJI9FO22fecfB//UEN+3W/x+TvnVXK4So7vEvBgA6Rx0yFiFtu0HFsgsmYs17xl0Em/RVHFBqyZZJp0dR/bbeDz4/95UXbeH3Hf6/+0qgZVcXOF4AMdwC/Ik3PotUqpDe+Trd27P8ALYK1hgZvNMax+0vaVKY3YjeOYOnJoQ8Zjd5okZGkzwYbHyA8lVVtpMFRp3pgH3b56WUXY90d5kBrg6ZAsJiQbypkox4/Jcdpcv0XmH2i5ggbtjOv3yePNMO2s/iPAfVcq/bQA903nONVEbfMiQA2RMZxyTf1AllLKr23doHfyj5Jir2gf7H2hkyAd0m14ETC5MVh3pbOcXy4FGa2s9oDWEt/hBNhpwWCyJPo2ljb4sudo7ZqMjccN50l0GeHA8yt0tuj2YL397XM34JLC9mqzgDZlsjM35AW8U7h+xzRepU8repSebmxrFxQrV280ggFwkETAF9OfBa2cary0FjyGkHeAuSN6J3zAnePkFZNr4Wh/dtD3chvHzNgoVdtVHWa0UxzufLRQ5yZahFFjs3Dmmwmq4bxIJiNLgTaBc/Vaxm2qZBDRvnKPs9Z+kqjqum73F54OPwbom8LgHOue43mLnoNFm15ZovwbFZusk8d0Laa/YqYtuA8ybnqtJWh0ymq7SqPcA6o9wn7TiR5Ewp1K4BIAtbPRV4PeB4Js1hvA3k8OuqnIuSU+Swo1DuxB7skxzFkp+zu3wCSTIseKew212spgWneJcOJGXhYLWExZNUHdJMzmL+a5HmyK+KR9Fi+L8aSi27k+zHUHSdTIE7ozOgKb/s13VEwePaSwQ6Wglw7t3k3ME8Z9Fbsxw+47+X/AKlwZvk5k0j2vjfD+Nq2lZQ1ME4aLTaZGiva+026ho/E5v1XP4ntS0u3W0iTMCCL9F6f+Lzzlke74o8X/P8AxsUMK0X7r/8ABloKnTYVS1e1JBI9lHV35IX+9b9GM9T819F92NeT4h4Mj8FltHECiHOHv1IA5btphc1uzcySSZ18VPF7QfWeC6JiIAgQCjU3tY1pdrvc+G6PQrjy5Nnx0dmLHquexV1MC6K9u4b/AGhx0d8DZKOrT9FAGVjZsOvfvcOg5W+SG7DukWNwIgckNlWM5NllSs9xzI0sSpbAawdSrTndAG9E70aTxPNFq4+prXaOTb/AR6qup4YuMAEk8AnaGw6j8mHxt6J7ySqxaJ80MN260ADd3jGZ46m6FU264iAxsazdWFDsk77T2gQMrnnwlOUey1MZuc7ll+eSyevktROYq4tzhENA5MaPWJW6eFqmGgPv9m4nwXZM2NSZcMAt946854HyUK+06NMRvCRo28fqAhP0h6nO0uzNQ5jdjiZ+EqywnZlg/vHExoLDzRK3af7lMnm4wPIJGttKs/N26ODRHqbp8sOEXX7NhqQndYPxQfigu7QUW+40u/CA0HxPylUjcMJk3PHM+ZRxSi9hzP5o1Cw2K27Wd7rdxvLvHzP0Sge5x72++eM/P5IheNBPM2H1Oqaw2zalTjHSB5Zu8U7SCmxRhAyHgPmckWlh3uue4zR0GPMX+CucNsgMvZxHEZdBKc9jqVDkVqVmH2Q1vea7eOpkEeXldOyR9kG+QMQOhkHzCM7CtjID0Ouvkl8Rh3Cdx9xo6/8ANn8Uh0Dq4m57lTwaSsQ2490XYJ6rFGyFYni+zTm1XM3hDSRMcNY0nhKVxmzvZubJnXKMiOd805X25WuSy5uXOsSeMCB5JStUq1DvOLBAtabFaS5RNEabO6LAzmefDwWUK1MPLntJtbvQlcThKm6D3iOQgDySYwrtRHUx8Vj9V9s6cfyJw6S/pF2/G0SZOUmwMmLRHjKkNr4dogNqETMbxzVLTwRNpk8AC74BM0djudk1x52aPUqX8ePtnRH52SPSX9IntDalN7YbSIOji8k8+qraOJLDIied4lXFLs68/ZAHEun0EJ2h2XD571hwaG+Mn9XC1gowVI582WeV3Kv6SObq417sznwA+QQCCuw/3RpH/ilp1+0J8AiUuz1BrYdLjoQ4gdYjktN0c+rONYpljnEC54BdpR2VTbAFIG4JLhN87Tpb1TzWWi2QsBP6shzDU4vDdnKz3bu4QYnvWHmfknm9knxJc0GcrmPIei6otEXtfMmBfpkMvVQqVWN99wbzm/GM7XS2bHqinb2XpNiS53G4F+X5p/D7MYwDdptEAXNybZGc0viO01FnumY+6PmVW1u1r3WpsjmbopsLSOjZh2jIAE5wI/WvmhVscxg7zgOpk2XI1tpVnnvVI/hbb4IIw3EE8ymoC2OhxHaimLNBf0Ecfqka3aKs7INZ1uUkyl+hZFbT4D9eCpJIVsHUdUqHvvc7xgeQUqeFA5I5ZAkwBxNlAVgfdaXc8m/UosVGMpcPzWy4AwTJ4C5+gWxRcTuknk1gsTzi6sMJsRzhMBrciGkTGpUuVFKJXFx4BuvFxB9Am8Nsh7rkR/E65N7EAq6wuAbSuInibG/WyM+taG246emShysuhbDbOpsubni75f0TJfPIeqG3qTzF9eXRTc3w4n5+iQzBS/p8/mp9Z4XjP9QtOIngB18SfIoJqgZZzMceN+OWuqBBaRi+9INxwg/FZWLZMXjgM4zB8FCJyBym4ud6bDPVa0M+9kL9cgM+HTySbAC3DyJ3m35fksQPbRmT6/VYue16JKxjKzmjugXmXOg6x6aI7cBXcO84NbyAPj1V3DT9mInKNSdPzWxXdEEA6Rxm3n4rqsZW0+ze/wDbc6Be4F8/KOCONiUmgAsAyJJubkxryOSb3yAfu5iBAv14wPJZMZ6ixOmnHS4QAJ1JjRDLC2kSjid3da1jieZ4c+XDkgucAZDmHjaSI6H+inSrDM26xbhmOKKHZOnWcG3IAb4jwkeq2XRIPTKYi8zNrqvxG26bAQajZ4MAJHiBfjmqt/asN9xhcb3cc/JVqxNl8KmuQvnppnZbc9oElwFr3nlkco+a5Kvt2tUyO6OQSLw53vv8CZ9E9Sdjr6/aCiz/AIhJ0GfSYsq3E9sjG6xhyIuYz5BUgww0bJ6wphhHLpl4SE6QrYxV2ziHj3twcrJItk3eXHxPqmGUNbzz/NMjDd0GZkkQLkRxTFQlSocAPEyfBGFG+vTRN0qAAEidfyW6zmtuTHXPyCLHQuGyfkitpcPRROKJ9xpPN1h5LRplwl75vG6Duj80rCiXtWtzMn7rbn8lIF7sgGDibn6BbY0gBradzm6QAOdjKL+xyRMmDMTaeiVjAU6IMWc5xm5uBzJyCtsNsNzxJcIH2cj1lEwuJcwSGZ68VY0qw3QQCx54WE81LspA8NhW04hpYRrpfPkmazzOQJtcCDfSyg7FOc2HXHHobc1F7tSDoTHKbQc/DgooohUH3tPK5v6xzWw4TbWJGf61Wb45i0jS3kpNeIIFx/Dca3zt1TEQeyRIzt+hdQOIs4SAZgAg3Oovlr6rdWTAAIGeUeEoWJA3oHAwPOI8Rn+im6A1VrkG40GUEXvpPH0UGYnhrY/XLNBdiQGjOLX4df1qmDRZeM5iQd6Yygg62vyWdtiCBxdcBwvEuIABHPTMIVWqMhMibzlaCI81AhoFgZnN1jzjSCT6Ic2MkDWfj1UykBJuJHE/BaWsvtDyW1OyEWlM/wD1k+IFigVz3QdYz8lixdQMJgsnDSSI01SmOE1Gg3Eix6LFiF2N9A9od1gDe6L2FuPBcjiqziTLiepJWLFpElgWp3DtHBYsTZJlc3UmsFjAzCxYgDSYabLFiaAO3JbGfmsWKWURxzoYYt0sq/BNkkm6xYkPwXFD3J5FBwbAXCQD1WLEkMbqtE5LAtrEyC+2Uf8AwzvxN+JStVx7pm+981ixZs1j0FxDobbl8lumJJm8HXosWIADXyq8hbl3krs/3j1+SxYkS+x8u7o6hK1HH95fJjo5LFimQMUeYiP4Uw1oBsI18ZN1ixYMQzjR+5pnWM/FK1sz+IesysWJIZptMQLDIaclpYsQI//Z"/>
          <p:cNvSpPr>
            <a:spLocks noChangeAspect="1" noChangeArrowheads="1"/>
          </p:cNvSpPr>
          <p:nvPr/>
        </p:nvSpPr>
        <p:spPr bwMode="auto">
          <a:xfrm>
            <a:off x="155575" y="-8842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data:image/jpeg;base64,/9j/4AAQSkZJRgABAQAAAQABAAD/2wCEAAkGBhQSERUUExMWFRUVFxYVFhUWFRgXGBgYFRgXGBUVFxgYHCYeFxkjGRYUHy8gIycpLCwsFR4xNTAqNSYrLCkBCQoKDgwOGg8PGikfHCQpLCksLCksLCwpLCwpLCksLCksLCkpLCkpLCwpLCwpKSksKSwpLCwpKikpKSksKSwsKf/AABEIAMIBAwMBIgACEQEDEQH/xAAcAAACAgMBAQAAAAAAAAAAAAADBAIFAAEGBwj/xABHEAABAwIDBQUFBQUFBgcAAAABAAIRAyEEMUEFElFhcQYigZGhEzKxwdFCUnLh8BQjYqLxFTNTgpIHFkOD0uIkc5OjsrPT/8QAGgEAAwEBAQEAAAAAAAAAAAAAAAECAwQFBv/EACkRAAICAgICAgEEAgMAAAAAAAABAhEDEiExQVEEE2EUIiORBXEygaH/2gAMAwEAAhEDEQA/ALjZ7bOPJG2VTaWGRfff8ShYEdx3UIGDxRDOI3nX/wAxXVV5GYXUEP18Aw5WVRicFuSZ3RnIy6kZKzbigc1z+2Notq1RQ3i2mCBUfmCbwwRzHn0Wuzj2Z6qXQpRpPru3y0mmyd0CxceJB/XqrncBy8sj5I9HFsA3aTHviwDGGLczAHisbQxDyS+mxgBhoc4k/i7vjqFMctFPGbo4CWybH5cFA4M+KIcNVFvbW4BoHhvO3ipU8Ew++Xn8b3R6ENVfZIWiEKpDfeIHUgJd+IYciSeLAT4WELoaezabfdY0dGj4qNSg0mAJPoOp06Zo+32L6/Rz7q7o9x3Uw0eMkkKLX1N6CaYBBDRLnGRczETaeGWq6D+xgczPw8kCpsgj3b8Ry5cD6Jbp+Q0aKv2Dzm//AEtA+Mrf7Lxc49XH4CArEYMn6KBwy0uLJqQqykAIGSluJyjhwmhhbaIc0g0sqm05WzRKuaWAnRGGzwM1LzIpYih9geBQ34bw+flkea6Co1oFkAYQOMbs68ELJfYvrKelz0i/1+uXRPCmSJbc6g6hWA2cIuPyUDTLDH2dI+X08uCh5LLUKE2Ma4WGeaD+zFkubn8Y4/VWBw5B32iQfeHHn1/XUjaQIB0T3Fqczii5tJ24DJhrRexe8N3THAv8uiv8Hs+DdOP2XvhrgQ2HNcNJIuGmdJKsKMEA+hEGRmCFLy+hqAFtIAQRIOhuFV47sw1w/dwIyY6d0fgcO9SP4bcirzdWieCzbs0SOYw21q9B25UDnjINeQKlv8N/u1Rys7kug2btenWncdcZtNnN4y03CJWwzXtLXtDmnMESFQ4/s2bOpEmMg5xD2/8Al1c/B0jokB1TQFP2QK5DZ/aKrTduVWuqbufd3azRxczKoP4mErpMBtSnWE03hw1jMciMx4qbGTdhwsRyFiew6OVwzYpu6/JCwVSKYyvP/wAijUD3CZ1VTXxwpUgczk1upJyCuP8AzkzOXEUD2vjCIpUv7x/8o1dy/JNbOw4osDG6XJ4nihbI2cWgvfBqvu4zl/COlv0FZCidQt17Zlz4DMcDeSiOqmM0o6kRkoku5papj2DuurDB0A5gHCen6yVZRJc4CczC6bD4NgiCfNZZXqqNcavkRfsTRry3W3LSOfKEscKWi4gcRl9R+rromMBySe1KZ3Rw5LnU3Zs48FKGmbXnJY+Wm9pup/s2oseWXiFGq0x3shqJI4dQtrMqBb4yidRyOv18StzGk84v+aKaFvUfJbboUf6AEGg3U2OhY9uosf1msbUOoHyRYBxiOSKzEDVAhbAUjGIatODdELdlSFLmkMM2qtm+gS7qZ0hKPp1ZP73dGgaxsgdXTPkgBupRLAXDLUfr4/HTdCgIL2+4T3hw5hUu0dnPJpltSq8Nf3274bLSDlu7oBDg0ojNmsF/2dxP8bmPnP79Q8T5+KOQLxuOoNHeq0xE+89ozuDcpJ23aDXktqBwdnuNc+Hfe7oOdpVdhMXRpVDLBS3olpa1u6RaWkC7TyJVxUrTz5cRwS5CyB2rPu0a55+y3R/7hahOxdc+7h4/HUY30YXJijtak2WvqMEZEuAkaTzGXkmGbQpOEtLnfhY9w8wIRY6Et/EnJtBvV9R/wY34qGIwOKcwgV6bCci2ibcfeqGUzV2nFRtNtJ5c4ONy1sBsTMmRnwRH1av3abernO9AB8UWBz9DshVJBxGMfVGjQxog6FpMlp5i9lPE9nalN3tKTnOOe80gVhyMwysORg801tPDVqrC0Yg051ZTAtwEuJ8ZSWzeznsSS7EVqpOj328gnQrA0+2lQCN6g6Lbzi+mTHFkd0rFfUabWtAa0ACwELE9RWc97CsG1He0G5csbu3EZ3GfikNm7Pe4sq1SCQ0bjBk2dScicv0FfYh0Uz4/NAojujoPgrxcybIycJGAKftSshYulmBIEHNaJjIrFsFIdjmzXNMgi+cq2p7uRKoab4MjNP0a+91XNkj5N8cvBc03xkmqdWRBVEZHFRfUMZlYaWbbUXjsG2Z3QlsRRYBwVYzGvFg42W6mLe7M+iagxOSB7UwbZBpug8Gmx6hVzXObmDbXMfkrItKj7NaxdIzasQNcrYr8k2cMNPKJHl/RaYA3MR6jzV7L0Tq/YGlWvby+iYDp18Eu9l7BZ7EqXXgascpsJWzKXp1S3Pz+qcY8H6rNloAHIjCNStsphScwckWFAnRoVtlXitigFv2QTsVAK+Fa8QQPj+hyQsKPZxTNgbMOnHdPA5x+peAWnUgQQbg6IArqtYNgNaDVPeAAA5EuP2W558bJ/D4V1QDfquPFjXFg5i3ePiUls/DikTTOveDybv0vOo7uuthBs9vbhkZZO5cHfI/kl2MLQwzWO7jGt6D4nXxRMQyeCh7RbNRAxYgrUlGhQqOVpkEViASVtVRNlNtD3DfQ/NXNLZ7S1vGBPkqjaH92R+unRW7Kxt0hZRb5o0aXkt9nYVjWwBfUmJPFL4rs8CSWujgItPXgh0cTon8PWMKXKUXaZVRaop8LsQmd/u8P1wQMVs1zOY5LoHPWt/NUs0rJeKNHLFqsNn0N25HRWf7KwS6M0B44KpZdlRKx6uze8oBs6LFs1oCzNCO6tboWhieihvJ8iDCmiewKhTKZYeKTY0hVzIWPpWkJ11MFYMOlsPUrBQOgjlot7vG3w81aexQKgAOSNhainsgtexg2t8EZzIy/JCdU42+HmnYiIN+B/WSK0yoOLeCjvRl+aYDW4EJ4Qfac1hqISAmVoIRqrXtVVE2SxFDfEExqCMweKhQrky1w7wsRoZ1HEFZ7dQrGYIs4ZH4g8kUFhKb47vl04dQiF6T9rvCRYg+II0RG1Z+aqhWMCotOMoW8pNcgCfs1pZvrSVsdFDjCSy/BWj5BVftNsN8vkrEPUQHILha1xKs3YgA55qoEIhqgpyVjTotfbzqoVK0KuFVRdWlRoPYeqViRZRFbupWm9DrY5oPPgLq4wcnSVkymoq2xr2sobigU8WCCS5rTeA4nOLEwJiYySr8Uf8dg/BRLvV0LT6Zp1TM/uhV2PqYKp37TMRvOdE3i9+MZIT8cA2SXT0Px0W8fjNr9zSMJfJSf7U2dJTciOeuVo7fIydPW6fpdoA4ERB81lL4011yax+RB98F4yunKdYcVSUMTvAGQTrH0TVOouaUPZ0Rl6LPEVfLklqzgSgurjjKC+ooSKbCvcgPKF7ZR9stUjNs2W8PLRRFXjb4ea37ULRTEY4rHOjPzUd4dFntOP5IAg6oo+0WOI0QSeNloiGFD1veQZW1QjVYEHebn9ocRxHMfkpMqyN4GR8RmslBJ3TI905jgePQ6/wBUqHY42qiNqhIh8dFIvRQWWH7SFirt9YlqPYDtMd3y+KZ30Dao7o6t+IUN9Z4+UVPga9osFXikq2JDWknICVXYjarKlMjIOFzOR4dfqrfomzomVAZuLZ8uqHtHaFOgP3hgm4aPeI0MaDmYVCyucI0y4OrQDBHdoNIsXg+9UOjTlrwXLYjFl7i4kuLjJcSSSeJKSV9jbo6rFdrZBDWbs6k39FVHazj9uPL5qpoML3botq46AcSsxFVkwzIWk5nmtYy14iZSipcss/7RJ+27w/JP9n9k1sbW9nTmBd73SQwcTe5zga+qo9kYCpiazaVIS9xgcBxcToALyvdNj7LpYDDim2LDee82LnR3nnly0AUTyNebZcYIjg8Bh9n0TECPee73nHmfgBZc3tP/AGgO3i2mwQCR3jw5C3quY7bdqXV3Oaw2AcQOAg94/wARAK5OntB9O280gkm8nPmCrhjhF/ycsznOcl+zhHeYrtMKoirh6VSOIjPgSDCU3sI7OnWok6tO+0c4k/AKowtXebNr8AfEG5SW1cQ9haWuN5tpb+q6ZY4JbLj/AEc8ckpPV8nU0MI2f3WMY46B43D43OnJXWHo1d0b4E/wkEHgbLiKLt+mJgkiZiFOlUqM9xzm/hd8rLOeKUl3ZpDLGPg7eYGouPgVE4hczR7SYhti7eHB7Z9RHxTdPtQ0+/RHWm75Zeq53hkvB0LLFlq+sEJ1VKHHYarANRzIc10Pbq0yLttmnMNgd8gNqU3D7wd8Rmpqux99EPaqbcQULEUCxxGcHOCB1EgSOaEHKuGLkZdWla9ol95ZvIoVhp4WUXP4qErJTAylUMnkfDwRA9AYbnr8gtl+n9EkDDudoM+HzPBScyyXFsv6qW/KYEAd0x9k5cuR+SjWyg3kgDzz8ER10EmLHwPyPNUI1u1BYOaRxc0z4wYWIsrEqHZLa75j8TfiEtia0NPS3VH2s/L8TfiqDHbUBD2zIIgcuK5VNRibSVsT2lVqOZEyGw/8jx18k3sun7FjapANR0igDkCPfruBzaw2bxd+EpXAUBXrbs7rRLnO+5TaJc7yB8SBqpYza9NxLiQGkbrWC+5SZanTtqczxM8VOOLk7YnwhPG4omwcSJJJJkuJzc6cySk6lcmGtAJNhYKxo7Rp5+gb43OqWpY5oqPqOneyYIndnUzyPqulpIzTZKvNNvsm3/xDEyfu9AguomPc9CmWbXbMbp3RzFzzK7n/AGebG/a6vtntilRIIBydUF2jo33uu6h0kCtsv+wHZMYKh7WoP39UAu4sbmGcjkTzgaKn/wBoPajdaabTf7XM5hvQZnwXY9otpikxx4DLidB4leK9oQ57w4mZDpPMmT+uSeGPc/QssuVAqsBWJe6STIqA8+6foki/ePgrDBMDXiYEnORqCEnSpyBcWEZj9aJebKXRf7LqSzx+IafmhbWZIb1+I/JT2W2GZg5ZdBb4IuIZIynX9eErtb/hOOK/mGthVm+yALN6MyMwBA+R81SubVBO7JE6GfQFPYAFjYkjM+vLNU+NtUd1+KxndJm0KuiwwuOqhwDgYkTI/JTqbVuQ5gMGFVU8U4faPmUzi8S4PcMxJgEAqd5UVpG+ixpY9jgSQRuxzztZZ+108w8TzEfRV9DETvAtHuk2EZQdEDFVGlt2m0GzvqE/tfFk/UuaOiZt6rTY8tqOllw0ukERJEGeBTOD7WOeN59Om47u9lBtGrYvcacFzNQS7qGnzA+pUiwsIb93fYY4tPwySlq5VQLZLs7Nm2KLs2vZPCHj5FGY+m73KrDycSw+TlzZxJNMERNs+cIIxZi7PIkfrJOUYryClJ+DsW4CoSAGkzlFx5iyASubo7QDSIL2TFx84KsMLt6oHb4eHkAiHN0PGRJyz5JLG30xuaXaH2zJyifHIIoASdLaLTJNMidWO3hpofqjjFMOTx0cC0/T1WerXZdp9BKhtPT4rReBmQBzUa28GyGl1x7o3gBIkyJECVyG2dpOe7vb7bA7sSBmJuRBUylRSVnVv2lTAkvaAcr5oLdq03ucwOkxnoTwHE5LiKVUEgB0zAPdtn+vNGwVfcfvC0OBjmNI4qPsY9Tt6LZaJaDzn6rEu2u/7IEG4mZveCsWlomiXaNx3D4LknHhca/KF0/aG7DOpGq5ttAkhrBJcQAOpsvOyctI3Gav7nB/x4h0f8mkb/6qkf8ApqhJ5q/7VECs6m092iG0G/8ALHePi8vPiqSlRJK7YKkZssdjdoKmGB9mKd/tOo03kTnDnCQCJBHAlC2ntepiH79V5c48mtAngGgAIDmQ0gEyTcaQMvGVLD0JIsrAa2Xsx9WoxjBLnkNaOZPwX0HsfZTMJhmUmZNEE/eJu53iZXE/7NezRaf2ipTLCBu0w4Qb+/Ug5Who/wAy7PaWL0WUnZaKraJD3EEAjndV1TZ9L/DZ/pCYcUrisSGgknJJNroTSAVNlUv8NnkEi/YWH3i72bbiCOmqYNcvysiU6QGd09pew1XorXbJo5Np+RI+aqdq4BtNpIEQeM8V1LnLn9unuHr9VcckrSslwj3RUbNwweXEzm31DvmFDE7Ba5xO+0eLPnUTGxj73VnxcFbVKxn3j/rd/wDqPgtM02ptEY4rRM5sdnuDx5t+RKlX2A5xmW35k8uCv/a8XfzfWooucOI82/8AWst2Xoihp7BeNAbEWnUQgVeztUtIiZEZLonOb/D/ACfVRlpy3f5Ebj1OZq4JzHMa5sdyL8hGijjy72l8yWGdIqMafp5p/bFqlK4+1w4ckvtcAbpBN24c+O40H5LdO0pf9GDVNr0TaD7PdAJO7wOhjhCWFFwmx006q12T7odOpHgSfmrDePFTOfNeioQ4s5lz3gDuu9eOqJgcU4vcC0gcTrB/r5roSOJHkg4v3Df0KWOf70GWFwZQ08SdwCDZ9om0jPpLfVbftEhoO8c4jP4qzwIBc+YN9QDxTJoNP2W+G6icqlQ4K0c63bhabGDbIFpuBq2eKc/twzLmtqb0gl4a4mDIkmDk4HNWD8JT1YPGP1/RJPo05cCABNuGQ+iSk3Y3GqKw02uqAsIYCZIdpBB7tpjJWmG7PGo+puVGgh5B7pzJcR4c1WYvDggezJBBM7o3raW8PRbfjHCo8tqPYHund3ACBMgTmueTXk1SAV9oOa4jecCMwDrrrxWINXCteS4vMnmsWWyHR1PaGr3CSZvlw5KHYLD+0xbHHKmC7xFh6lR7TUn7veolgJuc1XbI2ucM8lhAlsTE5mdeipRuaQpOuT2LEbOwz+9VpUjOZcxt+p1QBsjZwzpYYddz6ry/H7bdWh73TcQD7s5ZRY2i3FVOLxgeSCAIPvWkei3cadCTs9tobN2fIDaWGJOQApknoNVcYfDUqfuMYz8LWt+AXz5s2o+lWZU3hLHhwiLAZGF1ze3VX/FPkPotIYXPpkTnp4Z6/wC2EZql2jihOa89d22qkf3zlXVe0NRxk1XH/MVr+kftGT+QvTO/9oXZWCGaQmNBmvPztt/33f6ih/2k4/ad5lUviP2R+p/B6KWt6ITq4yJC8+/aidT5oNXFDUgdTCf6T8i/Vfg7qvjG/eA8Qqfab2vG77RovJuDYeK5KrtRg+23zCqn9oXEndYDE3J0BzUPDGHci45ZT6idrhKdOmT+9aZLZ/yzGp4o1XatMH3/AC3/AJM+a88rdoaotDfIn5oP9t1T9oDwCmSg3bbKW6VJI9FO22fecfB//UEN+3W/x+TvnVXK4So7vEvBgA6Rx0yFiFtu0HFsgsmYs17xl0Em/RVHFBqyZZJp0dR/bbeDz4/95UXbeH3Hf6/+0qgZVcXOF4AMdwC/Ik3PotUqpDe+Trd27P8ALYK1hgZvNMax+0vaVKY3YjeOYOnJoQ8Zjd5okZGkzwYbHyA8lVVtpMFRp3pgH3b56WUXY90d5kBrg6ZAsJiQbypkox4/Jcdpcv0XmH2i5ggbtjOv3yePNMO2s/iPAfVcq/bQA903nONVEbfMiQA2RMZxyTf1AllLKr23doHfyj5Jir2gf7H2hkyAd0m14ETC5MVh3pbOcXy4FGa2s9oDWEt/hBNhpwWCyJPo2ljb4sudo7ZqMjccN50l0GeHA8yt0tuj2YL397XM34JLC9mqzgDZlsjM35AW8U7h+xzRepU8repSebmxrFxQrV280ggFwkETAF9OfBa2cary0FjyGkHeAuSN6J3zAnePkFZNr4Wh/dtD3chvHzNgoVdtVHWa0UxzufLRQ5yZahFFjs3Dmmwmq4bxIJiNLgTaBc/Vaxm2qZBDRvnKPs9Z+kqjqum73F54OPwbom8LgHOue43mLnoNFm15ZovwbFZusk8d0Laa/YqYtuA8ybnqtJWh0ymq7SqPcA6o9wn7TiR5Ewp1K4BIAtbPRV4PeB4Js1hvA3k8OuqnIuSU+Swo1DuxB7skxzFkp+zu3wCSTIseKew212spgWneJcOJGXhYLWExZNUHdJMzmL+a5HmyK+KR9Fi+L8aSi27k+zHUHSdTIE7ozOgKb/s13VEwePaSwQ6Wglw7t3k3ME8Z9Fbsxw+47+X/AKlwZvk5k0j2vjfD+Nq2lZQ1ME4aLTaZGiva+026ho/E5v1XP4ntS0u3W0iTMCCL9F6f+Lzzlke74o8X/P8AxsUMK0X7r/8ABloKnTYVS1e1JBI9lHV35IX+9b9GM9T819F92NeT4h4Mj8FltHECiHOHv1IA5btphc1uzcySSZ18VPF7QfWeC6JiIAgQCjU3tY1pdrvc+G6PQrjy5Nnx0dmLHquexV1MC6K9u4b/AGhx0d8DZKOrT9FAGVjZsOvfvcOg5W+SG7DukWNwIgckNlWM5NllSs9xzI0sSpbAawdSrTndAG9E70aTxPNFq4+prXaOTb/AR6qup4YuMAEk8AnaGw6j8mHxt6J7ySqxaJ80MN260ADd3jGZ46m6FU264iAxsazdWFDsk77T2gQMrnnwlOUey1MZuc7ll+eSyevktROYq4tzhENA5MaPWJW6eFqmGgPv9m4nwXZM2NSZcMAt946854HyUK+06NMRvCRo28fqAhP0h6nO0uzNQ5jdjiZ+EqywnZlg/vHExoLDzRK3af7lMnm4wPIJGttKs/N26ODRHqbp8sOEXX7NhqQndYPxQfigu7QUW+40u/CA0HxPylUjcMJk3PHM+ZRxSi9hzP5o1Cw2K27Wd7rdxvLvHzP0Sge5x72++eM/P5IheNBPM2H1Oqaw2zalTjHSB5Zu8U7SCmxRhAyHgPmckWlh3uue4zR0GPMX+CucNsgMvZxHEZdBKc9jqVDkVqVmH2Q1vea7eOpkEeXldOyR9kG+QMQOhkHzCM7CtjID0Ouvkl8Rh3Cdx9xo6/8ANn8Uh0Dq4m57lTwaSsQ2490XYJ6rFGyFYni+zTm1XM3hDSRMcNY0nhKVxmzvZubJnXKMiOd805X25WuSy5uXOsSeMCB5JStUq1DvOLBAtabFaS5RNEabO6LAzmefDwWUK1MPLntJtbvQlcThKm6D3iOQgDySYwrtRHUx8Vj9V9s6cfyJw6S/pF2/G0SZOUmwMmLRHjKkNr4dogNqETMbxzVLTwRNpk8AC74BM0djudk1x52aPUqX8ePtnRH52SPSX9IntDalN7YbSIOji8k8+qraOJLDIied4lXFLs68/ZAHEun0EJ2h2XD571hwaG+Mn9XC1gowVI582WeV3Kv6SObq417sznwA+QQCCuw/3RpH/ilp1+0J8AiUuz1BrYdLjoQ4gdYjktN0c+rONYpljnEC54BdpR2VTbAFIG4JLhN87Tpb1TzWWi2QsBP6shzDU4vDdnKz3bu4QYnvWHmfknm9knxJc0GcrmPIei6otEXtfMmBfpkMvVQqVWN99wbzm/GM7XS2bHqinb2XpNiS53G4F+X5p/D7MYwDdptEAXNybZGc0viO01FnumY+6PmVW1u1r3WpsjmbopsLSOjZh2jIAE5wI/WvmhVscxg7zgOpk2XI1tpVnnvVI/hbb4IIw3EE8ymoC2OhxHaimLNBf0Ecfqka3aKs7INZ1uUkyl+hZFbT4D9eCpJIVsHUdUqHvvc7xgeQUqeFA5I5ZAkwBxNlAVgfdaXc8m/UosVGMpcPzWy4AwTJ4C5+gWxRcTuknk1gsTzi6sMJsRzhMBrciGkTGpUuVFKJXFx4BuvFxB9Am8Nsh7rkR/E65N7EAq6wuAbSuInibG/WyM+taG246emShysuhbDbOpsubni75f0TJfPIeqG3qTzF9eXRTc3w4n5+iQzBS/p8/mp9Z4XjP9QtOIngB18SfIoJqgZZzMceN+OWuqBBaRi+9INxwg/FZWLZMXjgM4zB8FCJyBym4ud6bDPVa0M+9kL9cgM+HTySbAC3DyJ3m35fksQPbRmT6/VYue16JKxjKzmjugXmXOg6x6aI7cBXcO84NbyAPj1V3DT9mInKNSdPzWxXdEEA6Rxm3n4rqsZW0+ze/wDbc6Be4F8/KOCONiUmgAsAyJJubkxryOSb3yAfu5iBAv14wPJZMZ6ixOmnHS4QAJ1JjRDLC2kSjid3da1jieZ4c+XDkgucAZDmHjaSI6H+inSrDM26xbhmOKKHZOnWcG3IAb4jwkeq2XRIPTKYi8zNrqvxG26bAQajZ4MAJHiBfjmqt/asN9xhcb3cc/JVqxNl8KmuQvnppnZbc9oElwFr3nlkco+a5Kvt2tUyO6OQSLw53vv8CZ9E9Sdjr6/aCiz/AIhJ0GfSYsq3E9sjG6xhyIuYz5BUgww0bJ6wphhHLpl4SE6QrYxV2ziHj3twcrJItk3eXHxPqmGUNbzz/NMjDd0GZkkQLkRxTFQlSocAPEyfBGFG+vTRN0qAAEidfyW6zmtuTHXPyCLHQuGyfkitpcPRROKJ9xpPN1h5LRplwl75vG6Duj80rCiXtWtzMn7rbn8lIF7sgGDibn6BbY0gBradzm6QAOdjKL+xyRMmDMTaeiVjAU6IMWc5xm5uBzJyCtsNsNzxJcIH2cj1lEwuJcwSGZ68VY0qw3QQCx54WE81LspA8NhW04hpYRrpfPkmazzOQJtcCDfSyg7FOc2HXHHobc1F7tSDoTHKbQc/DgooohUH3tPK5v6xzWw4TbWJGf61Wb45i0jS3kpNeIIFx/Dca3zt1TEQeyRIzt+hdQOIs4SAZgAg3Oovlr6rdWTAAIGeUeEoWJA3oHAwPOI8Rn+im6A1VrkG40GUEXvpPH0UGYnhrY/XLNBdiQGjOLX4df1qmDRZeM5iQd6Yygg62vyWdtiCBxdcBwvEuIABHPTMIVWqMhMibzlaCI81AhoFgZnN1jzjSCT6Ic2MkDWfj1UykBJuJHE/BaWsvtDyW1OyEWlM/wD1k+IFigVz3QdYz8lixdQMJgsnDSSI01SmOE1Gg3Eix6LFiF2N9A9od1gDe6L2FuPBcjiqziTLiepJWLFpElgWp3DtHBYsTZJlc3UmsFjAzCxYgDSYabLFiaAO3JbGfmsWKWURxzoYYt0sq/BNkkm6xYkPwXFD3J5FBwbAXCQD1WLEkMbqtE5LAtrEyC+2Uf8AwzvxN+JStVx7pm+981ixZs1j0FxDobbl8lumJJm8HXosWIADXyq8hbl3krs/3j1+SxYkS+x8u7o6hK1HH95fJjo5LFimQMUeYiP4Uw1oBsI18ZN1ixYMQzjR+5pnWM/FK1sz+IesysWJIZptMQLDIaclpYsQI//Z"/>
          <p:cNvSpPr>
            <a:spLocks noChangeAspect="1" noChangeArrowheads="1"/>
          </p:cNvSpPr>
          <p:nvPr/>
        </p:nvSpPr>
        <p:spPr bwMode="auto">
          <a:xfrm>
            <a:off x="307975" y="-731838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476672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85786" y="5143512"/>
            <a:ext cx="37516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Подготовила</a:t>
            </a:r>
          </a:p>
          <a:p>
            <a:r>
              <a:rPr lang="ru-RU" dirty="0" smtClean="0"/>
              <a:t>Воспитатель </a:t>
            </a:r>
            <a:r>
              <a:rPr lang="ru-RU" smtClean="0"/>
              <a:t>ГПД  Болдырева Л.А.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9173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7067\Documents\для дороги\oldsp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333" y="1412776"/>
            <a:ext cx="3836198" cy="231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97875"/>
            <a:ext cx="3978002" cy="2817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620688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Окрестности Сергиевского Посада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3326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7067\Documents\для дороги\на телеге в лавру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2218" y="1045870"/>
            <a:ext cx="3287385" cy="227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7067\Documents\для дороги\1df02bb4085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87921"/>
            <a:ext cx="3420571" cy="396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7067\Documents\для дороги\844df56763b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3791441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548680"/>
            <a:ext cx="52926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i="1" dirty="0" smtClean="0">
                <a:solidFill>
                  <a:srgbClr val="00B050"/>
                </a:solidFill>
              </a:rPr>
              <a:t>Наиболее дешёвым видом транспорта </a:t>
            </a:r>
          </a:p>
          <a:p>
            <a:r>
              <a:rPr lang="ru-RU" sz="2200" i="1" dirty="0" smtClean="0">
                <a:solidFill>
                  <a:srgbClr val="00B050"/>
                </a:solidFill>
              </a:rPr>
              <a:t>в то время были</a:t>
            </a:r>
          </a:p>
          <a:p>
            <a:r>
              <a:rPr lang="ru-RU" sz="2200" i="1" dirty="0" smtClean="0">
                <a:solidFill>
                  <a:srgbClr val="00B050"/>
                </a:solidFill>
              </a:rPr>
              <a:t> обыкновенные крестьянские телеги</a:t>
            </a:r>
            <a:endParaRPr lang="ru-RU" sz="22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1138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099543"/>
            <a:ext cx="35101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НИЩИЙ </a:t>
            </a:r>
          </a:p>
          <a:p>
            <a:endParaRPr lang="ru-RU" dirty="0" smtClean="0"/>
          </a:p>
          <a:p>
            <a:r>
              <a:rPr lang="ru-RU" dirty="0" smtClean="0"/>
              <a:t>У врат обители святой</a:t>
            </a:r>
          </a:p>
          <a:p>
            <a:r>
              <a:rPr lang="ru-RU" dirty="0" smtClean="0"/>
              <a:t>Стоял просящий подаянья</a:t>
            </a:r>
          </a:p>
          <a:p>
            <a:r>
              <a:rPr lang="ru-RU" dirty="0" smtClean="0"/>
              <a:t>Бедняк иссохший, чуть живой</a:t>
            </a:r>
          </a:p>
          <a:p>
            <a:r>
              <a:rPr lang="ru-RU" dirty="0" smtClean="0"/>
              <a:t>От глада, жажды и страданья.</a:t>
            </a:r>
          </a:p>
          <a:p>
            <a:endParaRPr lang="ru-RU" dirty="0" smtClean="0"/>
          </a:p>
          <a:p>
            <a:r>
              <a:rPr lang="ru-RU" dirty="0" smtClean="0"/>
              <a:t>Куска лишь хлеба он просил,</a:t>
            </a:r>
          </a:p>
          <a:p>
            <a:r>
              <a:rPr lang="ru-RU" dirty="0" smtClean="0"/>
              <a:t>И взор являл живую муку,</a:t>
            </a:r>
          </a:p>
          <a:p>
            <a:r>
              <a:rPr lang="ru-RU" dirty="0" smtClean="0"/>
              <a:t>И кто-то камень положил</a:t>
            </a:r>
          </a:p>
          <a:p>
            <a:r>
              <a:rPr lang="ru-RU" dirty="0" smtClean="0"/>
              <a:t>В его протянутую руку.</a:t>
            </a:r>
          </a:p>
          <a:p>
            <a:endParaRPr lang="ru-RU" dirty="0" smtClean="0"/>
          </a:p>
          <a:p>
            <a:r>
              <a:rPr lang="ru-RU" dirty="0" smtClean="0"/>
              <a:t>Так я молил твоей любви</a:t>
            </a:r>
          </a:p>
          <a:p>
            <a:r>
              <a:rPr lang="ru-RU" dirty="0" smtClean="0"/>
              <a:t>С слезами горькими, с </a:t>
            </a:r>
            <a:r>
              <a:rPr lang="ru-RU" dirty="0" err="1" smtClean="0"/>
              <a:t>тоскою</a:t>
            </a:r>
            <a:r>
              <a:rPr lang="ru-RU" dirty="0" smtClean="0"/>
              <a:t>;</a:t>
            </a:r>
          </a:p>
          <a:p>
            <a:r>
              <a:rPr lang="ru-RU" dirty="0" smtClean="0"/>
              <a:t>Так чувства лучшие мои</a:t>
            </a:r>
          </a:p>
          <a:p>
            <a:r>
              <a:rPr lang="ru-RU" dirty="0" smtClean="0"/>
              <a:t>Обмануты навек тобою!</a:t>
            </a:r>
            <a:endParaRPr lang="ru-RU" dirty="0"/>
          </a:p>
        </p:txBody>
      </p:sp>
      <p:pic>
        <p:nvPicPr>
          <p:cNvPr id="4098" name="Picture 2" descr="C:\Users\7067\Documents\для дороги\нищи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7469" y="2780928"/>
            <a:ext cx="2950939" cy="386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281623"/>
            <a:ext cx="677563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Летом 1830 года совершил паломничество </a:t>
            </a:r>
          </a:p>
          <a:p>
            <a:pPr algn="ctr"/>
            <a:r>
              <a:rPr lang="ru-RU" sz="2800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в Троицкую обитель </a:t>
            </a:r>
          </a:p>
          <a:p>
            <a:pPr algn="ctr"/>
            <a:r>
              <a:rPr lang="ru-RU" sz="2800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16 –летний М.Ю. Лермонтов, </a:t>
            </a:r>
          </a:p>
          <a:p>
            <a:pPr algn="ctr"/>
            <a:r>
              <a:rPr lang="ru-RU" sz="2800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где он написал стихотворение «Нищий» </a:t>
            </a:r>
            <a:endParaRPr lang="ru-RU" sz="2800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5923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7067\Desktop\для  мамы\en_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442" y="3068960"/>
            <a:ext cx="2857500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7067\Desktop\для  мамы\08139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5856" y="1"/>
            <a:ext cx="2138144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2173577"/>
              </p:ext>
            </p:extLst>
          </p:nvPr>
        </p:nvGraphicFramePr>
        <p:xfrm>
          <a:off x="3707904" y="2804001"/>
          <a:ext cx="4978896" cy="4023360"/>
        </p:xfrm>
        <a:graphic>
          <a:graphicData uri="http://schemas.openxmlformats.org/drawingml/2006/table">
            <a:tbl>
              <a:tblPr/>
              <a:tblGrid>
                <a:gridCol w="2489448"/>
                <a:gridCol w="2489448"/>
              </a:tblGrid>
              <a:tr h="185528">
                <a:tc gridSpan="2">
                  <a:txBody>
                    <a:bodyPr/>
                    <a:lstStyle/>
                    <a:p>
                      <a:pPr algn="ctr"/>
                      <a:endParaRPr lang="ru-RU" b="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5528">
                <a:tc>
                  <a:txBody>
                    <a:bodyPr/>
                    <a:lstStyle/>
                    <a:p>
                      <a:pPr algn="r" fontAlgn="t"/>
                      <a:r>
                        <a:rPr lang="ru-RU">
                          <a:effectLst/>
                        </a:rPr>
                        <a:t>Дата рождения: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  <a:hlinkClick r:id="rId4" tooltip="15 октября"/>
                        </a:rPr>
                        <a:t>3 (15) октября</a:t>
                      </a:r>
                      <a:r>
                        <a:rPr lang="ru-RU">
                          <a:effectLst/>
                        </a:rPr>
                        <a:t> </a:t>
                      </a:r>
                      <a:r>
                        <a:rPr lang="ru-RU">
                          <a:effectLst/>
                          <a:hlinkClick r:id="rId5" tooltip="1841 год"/>
                        </a:rPr>
                        <a:t>1841</a:t>
                      </a:r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3820">
                <a:tc>
                  <a:txBody>
                    <a:bodyPr/>
                    <a:lstStyle/>
                    <a:p>
                      <a:pPr algn="r" fontAlgn="t"/>
                      <a:r>
                        <a:rPr lang="ru-RU" dirty="0">
                          <a:effectLst/>
                        </a:rPr>
                        <a:t>Место рождения: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hlinkClick r:id="rId6" tooltip="Ялуторовск"/>
                        </a:rPr>
                        <a:t>Ялуторовск</a:t>
                      </a:r>
                      <a:r>
                        <a:rPr lang="ru-RU"/>
                        <a:t>, </a:t>
                      </a:r>
                      <a:r>
                        <a:rPr lang="ru-RU">
                          <a:hlinkClick r:id="rId7" tooltip="Тобольская губерния"/>
                        </a:rPr>
                        <a:t>Тобольская губерния</a:t>
                      </a:r>
                      <a:r>
                        <a:rPr lang="ru-RU"/>
                        <a:t>, </a:t>
                      </a:r>
                      <a:r>
                        <a:rPr lang="ru-RU">
                          <a:hlinkClick r:id="rId8" tooltip="Российская империя"/>
                        </a:rPr>
                        <a:t>Российская империя</a:t>
                      </a:r>
                      <a:r>
                        <a:rPr lang="ru-RU"/>
                        <a:t> ныне </a:t>
                      </a:r>
                      <a:r>
                        <a:rPr lang="ru-RU">
                          <a:hlinkClick r:id="rId9" tooltip="Тюменская область"/>
                        </a:rPr>
                        <a:t>Тюменская область</a:t>
                      </a:r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528">
                <a:tc>
                  <a:txBody>
                    <a:bodyPr/>
                    <a:lstStyle/>
                    <a:p>
                      <a:pPr algn="r" fontAlgn="t"/>
                      <a:r>
                        <a:rPr lang="ru-RU">
                          <a:effectLst/>
                        </a:rPr>
                        <a:t>Дата смерти: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  <a:hlinkClick r:id="rId10" tooltip="6 апреля"/>
                        </a:rPr>
                        <a:t>6 апреля</a:t>
                      </a:r>
                      <a:r>
                        <a:rPr lang="ru-RU">
                          <a:effectLst/>
                        </a:rPr>
                        <a:t> </a:t>
                      </a:r>
                      <a:r>
                        <a:rPr lang="ru-RU">
                          <a:effectLst/>
                          <a:hlinkClick r:id="rId11" tooltip="1918 год"/>
                        </a:rPr>
                        <a:t>1918</a:t>
                      </a:r>
                      <a:r>
                        <a:rPr lang="ru-RU"/>
                        <a:t> (76 лет)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4674">
                <a:tc>
                  <a:txBody>
                    <a:bodyPr/>
                    <a:lstStyle/>
                    <a:p>
                      <a:pPr algn="r" fontAlgn="t"/>
                      <a:r>
                        <a:rPr lang="ru-RU">
                          <a:effectLst/>
                        </a:rPr>
                        <a:t>Место смерти: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hlinkClick r:id="rId12" tooltip="Абрамцево"/>
                        </a:rPr>
                        <a:t>Абрамцево</a:t>
                      </a:r>
                      <a:r>
                        <a:rPr lang="ru-RU" dirty="0"/>
                        <a:t>, </a:t>
                      </a:r>
                      <a:r>
                        <a:rPr lang="ru-RU" dirty="0">
                          <a:hlinkClick r:id="rId13" tooltip="Московская губерния"/>
                        </a:rPr>
                        <a:t>Московская губерния</a:t>
                      </a:r>
                      <a:r>
                        <a:rPr lang="ru-RU" dirty="0"/>
                        <a:t>, </a:t>
                      </a:r>
                      <a:r>
                        <a:rPr lang="ru-RU" dirty="0">
                          <a:hlinkClick r:id="rId14" tooltip="Советская Россия (государство)"/>
                        </a:rPr>
                        <a:t>РСФСР</a:t>
                      </a:r>
                      <a:r>
                        <a:rPr lang="ru-RU" dirty="0"/>
                        <a:t> ныне </a:t>
                      </a:r>
                      <a:r>
                        <a:rPr lang="ru-RU" dirty="0">
                          <a:hlinkClick r:id="rId15" tooltip="Московская область"/>
                        </a:rPr>
                        <a:t>Московская область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0267" y="1124743"/>
            <a:ext cx="66867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Са́вва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Ива́нович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4">
                    <a:lumMod val="50000"/>
                  </a:schemeClr>
                </a:solidFill>
              </a:rPr>
              <a:t>Ма́монтов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— русский предприниматель и меценат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5562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140" y="989947"/>
            <a:ext cx="428084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7067\Documents\для дороги\DSC028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2686" y="1165321"/>
            <a:ext cx="397728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7067\Documents\для дороги\хотьков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717" y="4075602"/>
            <a:ext cx="3717850" cy="2195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2250" y="6271413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6699"/>
                </a:solidFill>
              </a:rPr>
              <a:t>Хотьково</a:t>
            </a:r>
            <a:endParaRPr lang="ru-RU" dirty="0">
              <a:solidFill>
                <a:srgbClr val="FF6699"/>
              </a:solidFill>
            </a:endParaRPr>
          </a:p>
        </p:txBody>
      </p:sp>
      <p:pic>
        <p:nvPicPr>
          <p:cNvPr id="6149" name="Picture 5" descr="C:\Users\7067\Documents\для дороги\прибытие первого поезда в сергиев посад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4156" y="3895215"/>
            <a:ext cx="3583530" cy="2226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67152" y="3582235"/>
            <a:ext cx="2303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Ярославский вокзал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37111" y="3397569"/>
            <a:ext cx="1178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Пушкино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0678" y="6055526"/>
            <a:ext cx="4823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Прибытие первого поезда в Сергиев Посад 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655" y="179347"/>
            <a:ext cx="61709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Станции от Ярославского вокзала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 до Сергиев Посада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3059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7067\Documents\для дороги\Chizhov_F_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0" y="908720"/>
            <a:ext cx="2984500" cy="375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856" y="1268760"/>
            <a:ext cx="50040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Фёдор </a:t>
            </a:r>
            <a:r>
              <a:rPr lang="ru-RU" sz="2400" b="1" dirty="0" err="1"/>
              <a:t>Васи́льевич</a:t>
            </a:r>
            <a:r>
              <a:rPr lang="ru-RU" sz="2400" b="1" dirty="0"/>
              <a:t> </a:t>
            </a:r>
            <a:r>
              <a:rPr lang="ru-RU" sz="2400" b="1" dirty="0" err="1"/>
              <a:t>Чижо́в</a:t>
            </a:r>
            <a:r>
              <a:rPr lang="ru-RU" sz="2400" dirty="0"/>
              <a:t> (</a:t>
            </a:r>
            <a:r>
              <a:rPr lang="ru-RU" sz="2400" u="sng" dirty="0">
                <a:hlinkClick r:id="rId3" tooltip="1811"/>
              </a:rPr>
              <a:t>1811</a:t>
            </a:r>
            <a:r>
              <a:rPr lang="ru-RU" sz="2400" dirty="0"/>
              <a:t>—</a:t>
            </a:r>
            <a:r>
              <a:rPr lang="ru-RU" sz="2400" u="sng" dirty="0">
                <a:hlinkClick r:id="rId4" tooltip="1877"/>
              </a:rPr>
              <a:t>1877</a:t>
            </a:r>
            <a:r>
              <a:rPr lang="ru-RU" sz="2400" dirty="0"/>
              <a:t>) — русский промышленник, общественный деятель, </a:t>
            </a:r>
            <a:r>
              <a:rPr lang="ru-RU" sz="2400" dirty="0" err="1"/>
              <a:t>ученый</a:t>
            </a:r>
            <a:r>
              <a:rPr lang="ru-RU" sz="2400" dirty="0"/>
              <a:t>, организатор железнодорожного строительства, меценат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87500" y="4941168"/>
            <a:ext cx="73881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Все текущие финансовые вопросы 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Московско-Ярославской дороги контролировал 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председатель Правления  </a:t>
            </a:r>
            <a:r>
              <a:rPr lang="ru-RU" sz="2400" dirty="0" err="1" smtClean="0">
                <a:solidFill>
                  <a:srgbClr val="0070C0"/>
                </a:solidFill>
              </a:rPr>
              <a:t>Федор</a:t>
            </a:r>
            <a:r>
              <a:rPr lang="ru-RU" sz="2400" dirty="0" smtClean="0">
                <a:solidFill>
                  <a:srgbClr val="0070C0"/>
                </a:solidFill>
              </a:rPr>
              <a:t> Васильевич Чижов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7586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7067\Documents\для дороги\demo2-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338437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8261" y="4870900"/>
            <a:ext cx="4867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6699"/>
                </a:solidFill>
                <a:latin typeface="Academy Italic" pitchFamily="2" charset="0"/>
              </a:rPr>
              <a:t>Открытие памятника С.И. Мамонтову</a:t>
            </a:r>
          </a:p>
          <a:p>
            <a:pPr algn="ctr"/>
            <a:r>
              <a:rPr lang="ru-RU" sz="2000" dirty="0" smtClean="0">
                <a:solidFill>
                  <a:srgbClr val="FF6699"/>
                </a:solidFill>
                <a:latin typeface="Academy Italic" pitchFamily="2" charset="0"/>
              </a:rPr>
              <a:t>В Ярославле </a:t>
            </a:r>
            <a:endParaRPr lang="ru-RU" sz="2000" dirty="0">
              <a:solidFill>
                <a:srgbClr val="FF6699"/>
              </a:solidFill>
              <a:latin typeface="Academy Italic" pitchFamily="2" charset="0"/>
            </a:endParaRPr>
          </a:p>
        </p:txBody>
      </p:sp>
      <p:pic>
        <p:nvPicPr>
          <p:cNvPr id="8195" name="Picture 3" descr="C:\Users\7067\Desktop\для  мамы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48880"/>
            <a:ext cx="331236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20072" y="1340768"/>
            <a:ext cx="3786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cademy Italic" pitchFamily="2" charset="0"/>
              </a:rPr>
              <a:t>Памятник С.И. Мамонтову в 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Academy Italic" pitchFamily="2" charset="0"/>
              </a:rPr>
              <a:t>Сергиевом Посаде</a:t>
            </a:r>
            <a:endParaRPr lang="ru-RU" sz="2000" dirty="0">
              <a:solidFill>
                <a:srgbClr val="C00000"/>
              </a:solidFill>
              <a:latin typeface="Academy Ital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1963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7067\Documents\для дороги\ярик сейча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027" y="1250688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7067\Documents\для дороги\мытищи сейчас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6702" y="2927088"/>
            <a:ext cx="2438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7067\Documents\для дороги\pos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4289" y="4751737"/>
            <a:ext cx="3013378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7067\Documents\для дороги\лавра сейчас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4290" y="260648"/>
            <a:ext cx="301337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7067\Documents\для дороги\0_37fe3_dca2d075_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49080"/>
            <a:ext cx="2592288" cy="216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00245" y="277361"/>
            <a:ext cx="22762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993300"/>
                </a:solidFill>
              </a:rPr>
              <a:t>Сегодня</a:t>
            </a:r>
            <a:endParaRPr lang="ru-RU" sz="4400" dirty="0">
              <a:solidFill>
                <a:srgbClr val="99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59" y="3084627"/>
            <a:ext cx="2664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Ярославский вокзал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73562" y="4869160"/>
            <a:ext cx="1281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Мытищи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59588" y="6412686"/>
            <a:ext cx="1738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Сергиев Посад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9220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</TotalTime>
  <Words>218</Words>
  <Application>Microsoft Office PowerPoint</Application>
  <PresentationFormat>Экран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Железная дорога Мамоновых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7067</dc:creator>
  <cp:lastModifiedBy>user</cp:lastModifiedBy>
  <cp:revision>12</cp:revision>
  <dcterms:created xsi:type="dcterms:W3CDTF">2012-07-21T09:12:41Z</dcterms:created>
  <dcterms:modified xsi:type="dcterms:W3CDTF">2017-07-23T05:53:15Z</dcterms:modified>
</cp:coreProperties>
</file>